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24"/>
  </p:notesMasterIdLst>
  <p:handoutMasterIdLst>
    <p:handoutMasterId r:id="rId25"/>
  </p:handoutMasterIdLst>
  <p:sldIdLst>
    <p:sldId id="484" r:id="rId3"/>
    <p:sldId id="552" r:id="rId4"/>
    <p:sldId id="553" r:id="rId5"/>
    <p:sldId id="573" r:id="rId6"/>
    <p:sldId id="555" r:id="rId7"/>
    <p:sldId id="556" r:id="rId8"/>
    <p:sldId id="557" r:id="rId9"/>
    <p:sldId id="558" r:id="rId10"/>
    <p:sldId id="559" r:id="rId11"/>
    <p:sldId id="560" r:id="rId12"/>
    <p:sldId id="561" r:id="rId13"/>
    <p:sldId id="562" r:id="rId14"/>
    <p:sldId id="563" r:id="rId15"/>
    <p:sldId id="564" r:id="rId16"/>
    <p:sldId id="565" r:id="rId17"/>
    <p:sldId id="566" r:id="rId18"/>
    <p:sldId id="567" r:id="rId19"/>
    <p:sldId id="568" r:id="rId20"/>
    <p:sldId id="570" r:id="rId21"/>
    <p:sldId id="569" r:id="rId22"/>
    <p:sldId id="571" r:id="rId23"/>
  </p:sldIdLst>
  <p:sldSz cx="9144000" cy="6858000" type="screen4x3"/>
  <p:notesSz cx="6858000" cy="9144000"/>
  <p:custDataLst>
    <p:tags r:id="rId26"/>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281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湫晗 苗" initials="湫苗"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887"/>
    <a:srgbClr val="008ABD"/>
    <a:srgbClr val="0A9DCD"/>
    <a:srgbClr val="0C4296"/>
    <a:srgbClr val="F3F5F2"/>
    <a:srgbClr val="0085B8"/>
    <a:srgbClr val="0000FF"/>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6590" autoAdjust="0"/>
    <p:restoredTop sz="96846" autoAdjust="0"/>
  </p:normalViewPr>
  <p:slideViewPr>
    <p:cSldViewPr snapToGrid="0" snapToObjects="1" showGuides="1">
      <p:cViewPr varScale="1">
        <p:scale>
          <a:sx n="63" d="100"/>
          <a:sy n="63" d="100"/>
        </p:scale>
        <p:origin x="-168" y="-114"/>
      </p:cViewPr>
      <p:guideLst>
        <p:guide orient="horz" pos="2183"/>
        <p:guide pos="281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2025/7/13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2259664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t>2025/7/13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t>‹#›</a:t>
            </a:fld>
            <a:endParaRPr lang="zh-CN" altLang="en-US"/>
          </a:p>
        </p:txBody>
      </p:sp>
    </p:spTree>
    <p:extLst>
      <p:ext uri="{BB962C8B-B14F-4D97-AF65-F5344CB8AC3E}">
        <p14:creationId xmlns:p14="http://schemas.microsoft.com/office/powerpoint/2010/main" val="1874707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Master" Target="../slideMasters/slideMaster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Master" Target="../slideMasters/slideMaster2.xml"/><Relationship Id="rId5" Type="http://schemas.openxmlformats.org/officeDocument/2006/relationships/tags" Target="../tags/tag24.xml"/><Relationship Id="rId4" Type="http://schemas.openxmlformats.org/officeDocument/2006/relationships/tags" Target="../tags/tag2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10" Type="http://schemas.openxmlformats.org/officeDocument/2006/relationships/slideMaster" Target="../slideMasters/slideMaster2.xml"/><Relationship Id="rId4" Type="http://schemas.openxmlformats.org/officeDocument/2006/relationships/tags" Target="../tags/tag28.xml"/><Relationship Id="rId9" Type="http://schemas.openxmlformats.org/officeDocument/2006/relationships/tags" Target="../tags/tag3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Master" Target="../slideMasters/slideMaster2.xml"/><Relationship Id="rId4" Type="http://schemas.openxmlformats.org/officeDocument/2006/relationships/tags" Target="../tags/tag5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Master" Target="../slideMasters/slideMaster2.xml"/><Relationship Id="rId5" Type="http://schemas.openxmlformats.org/officeDocument/2006/relationships/tags" Target="../tags/tag65.xml"/><Relationship Id="rId4" Type="http://schemas.openxmlformats.org/officeDocument/2006/relationships/tags" Target="../tags/tag64.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Master" Target="../slideMasters/slideMaster2.xml"/><Relationship Id="rId4" Type="http://schemas.openxmlformats.org/officeDocument/2006/relationships/tags" Target="../tags/tag69.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Master" Target="../slideMasters/slideMaster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image" Target="../media/image1.jpeg"/></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Master" Target="../slideMasters/slideMaster2.xml"/><Relationship Id="rId4" Type="http://schemas.openxmlformats.org/officeDocument/2006/relationships/tags" Target="../tags/tag8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Master" Target="../slideMasters/slideMaster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Layouts/_rels/slideLayout2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10" Type="http://schemas.openxmlformats.org/officeDocument/2006/relationships/slideMaster" Target="../slideMasters/slideMaster2.xml"/><Relationship Id="rId4" Type="http://schemas.openxmlformats.org/officeDocument/2006/relationships/tags" Target="../tags/tag116.xml"/><Relationship Id="rId9" Type="http://schemas.openxmlformats.org/officeDocument/2006/relationships/tags" Target="../tags/tag12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4.xml"/><Relationship Id="rId7" Type="http://schemas.openxmlformats.org/officeDocument/2006/relationships/slideMaster" Target="../slideMasters/slideMaster2.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t>2025/7/13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t>2025/7/13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t>2025/7/13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5"/>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6"/>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p>
        </p:txBody>
      </p:sp>
      <p:sp>
        <p:nvSpPr>
          <p:cNvPr id="3" name="副标题 2"/>
          <p:cNvSpPr>
            <a:spLocks noGrp="1"/>
          </p:cNvSpPr>
          <p:nvPr>
            <p:ph type="subTitle" idx="1"/>
            <p:custDataLst>
              <p:tags r:id="rId7"/>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idx="1"/>
            <p:custDataLst>
              <p:tags r:id="rId2"/>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1"/>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3"/>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5"/>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p>
        </p:txBody>
      </p:sp>
      <p:sp>
        <p:nvSpPr>
          <p:cNvPr id="3" name="文本占位符 2"/>
          <p:cNvSpPr>
            <a:spLocks noGrp="1"/>
          </p:cNvSpPr>
          <p:nvPr>
            <p:ph type="body" idx="1"/>
            <p:custDataLst>
              <p:tags r:id="rId6"/>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5" name="页脚占位符 4"/>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sz="half" idx="1"/>
            <p:custDataLst>
              <p:tags r:id="rId2"/>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custDataLst>
              <p:tags r:id="rId3"/>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t>2025/7/13</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1" y="530820"/>
            <a:ext cx="7886700" cy="994172"/>
          </a:xfrm>
        </p:spPr>
        <p:txBody>
          <a:body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629841" y="3059707"/>
            <a:ext cx="3868340"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custDataLst>
              <p:tags r:id="rId4"/>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4629150" y="3059707"/>
            <a:ext cx="3887391"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8" name="页脚占位符 7"/>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3" name="页脚占位符 2"/>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p>
        </p:txBody>
      </p:sp>
      <p:sp>
        <p:nvSpPr>
          <p:cNvPr id="3" name="图片占位符 2"/>
          <p:cNvSpPr>
            <a:spLocks noGrp="1" noChangeAspect="1"/>
          </p:cNvSpPr>
          <p:nvPr>
            <p:ph type="pic" idx="1"/>
            <p:custDataLst>
              <p:tags r:id="rId2"/>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3"/>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9EFD9D74-47D9-4702-A33C-335B63B48DBF}" type="datetimeFigureOut">
              <a:rPr lang="zh-CN" altLang="en-US" smtClean="0"/>
              <a:t>2025/7/13</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t>2025/7/13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686675" y="1091605"/>
            <a:ext cx="828674" cy="4358879"/>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a:xfrm>
            <a:off x="628649" y="1091605"/>
            <a:ext cx="6879431" cy="4358879"/>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3"/>
            </p:custDataLst>
          </p:nvPr>
        </p:nvSpPr>
        <p:spPr>
          <a:xfrm>
            <a:off x="611505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5"/>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p>
        </p:txBody>
      </p:sp>
      <p:sp>
        <p:nvSpPr>
          <p:cNvPr id="3" name="日期占位符 2"/>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2025/7/13</a:t>
            </a:fld>
            <a:endParaRPr lang="zh-CN" altLang="en-US"/>
          </a:p>
        </p:txBody>
      </p:sp>
      <p:sp>
        <p:nvSpPr>
          <p:cNvPr id="4" name="页脚占位符 3"/>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
        <p:nvSpPr>
          <p:cNvPr id="11" name="文本占位符 10"/>
          <p:cNvSpPr>
            <a:spLocks noGrp="1"/>
          </p:cNvSpPr>
          <p:nvPr>
            <p:ph type="body" sz="quarter" idx="13"/>
            <p:custDataLst>
              <p:tags r:id="rId9"/>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0"/>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2"/>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2"/>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2"/>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2025/7/13</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t>2025/7/13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t>2025/7/13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t>2025/7/13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t>2025/7/13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t>2025/7/13</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t>2025/7/13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t>2025/7/13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7.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5.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t>2025/7/13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t>2025/7/13</a:t>
            </a:fld>
            <a:endParaRPr lang="zh-CN" altLang="en-US" dirty="0"/>
          </a:p>
        </p:txBody>
      </p:sp>
      <p:sp>
        <p:nvSpPr>
          <p:cNvPr id="5" name="页脚占位符 4"/>
          <p:cNvSpPr>
            <a:spLocks noGrp="1"/>
          </p:cNvSpPr>
          <p:nvPr>
            <p:ph type="ftr" sz="quarter" idx="3"/>
            <p:custDataLst>
              <p:tags r:id="rId23"/>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4"/>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t>‹#›</a:t>
            </a:fld>
            <a:endParaRPr lang="zh-CN" altLang="en-US"/>
          </a:p>
        </p:txBody>
      </p:sp>
      <p:sp>
        <p:nvSpPr>
          <p:cNvPr id="7" name="KSO_TEMPLATE" hidden="1"/>
          <p:cNvSpPr/>
          <p:nvPr>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2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5.xml"/><Relationship Id="rId1" Type="http://schemas.openxmlformats.org/officeDocument/2006/relationships/tags" Target="../tags/tag154.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7.xml"/><Relationship Id="rId1" Type="http://schemas.openxmlformats.org/officeDocument/2006/relationships/tags" Target="../tags/tag156.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9.xml"/><Relationship Id="rId1" Type="http://schemas.openxmlformats.org/officeDocument/2006/relationships/tags" Target="../tags/tag158.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1.xml"/><Relationship Id="rId1" Type="http://schemas.openxmlformats.org/officeDocument/2006/relationships/tags" Target="../tags/tag160.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3.xml"/><Relationship Id="rId1" Type="http://schemas.openxmlformats.org/officeDocument/2006/relationships/tags" Target="../tags/tag16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5.xml"/><Relationship Id="rId1" Type="http://schemas.openxmlformats.org/officeDocument/2006/relationships/tags" Target="../tags/tag164.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7.xml"/><Relationship Id="rId1" Type="http://schemas.openxmlformats.org/officeDocument/2006/relationships/tags" Target="../tags/tag166.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9.xml"/><Relationship Id="rId1" Type="http://schemas.openxmlformats.org/officeDocument/2006/relationships/tags" Target="../tags/tag168.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1.xml"/><Relationship Id="rId1" Type="http://schemas.openxmlformats.org/officeDocument/2006/relationships/tags" Target="../tags/tag170.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image" Target="../media/image4.jpe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18.xml"/><Relationship Id="rId5" Type="http://schemas.openxmlformats.org/officeDocument/2006/relationships/tags" Target="../tags/tag133.xml"/><Relationship Id="rId4" Type="http://schemas.openxmlformats.org/officeDocument/2006/relationships/tags" Target="../tags/tag13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8.xml"/><Relationship Id="rId1" Type="http://schemas.openxmlformats.org/officeDocument/2006/relationships/tags" Target="../tags/tag17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74.xml"/><Relationship Id="rId1" Type="http://schemas.openxmlformats.org/officeDocument/2006/relationships/tags" Target="../tags/tag173.xml"/></Relationships>
</file>

<file path=ppt/slides/_rels/slide3.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tags" Target="../tags/tag141.xml"/><Relationship Id="rId7" Type="http://schemas.openxmlformats.org/officeDocument/2006/relationships/image" Target="../media/image4.jpeg"/><Relationship Id="rId2" Type="http://schemas.openxmlformats.org/officeDocument/2006/relationships/tags" Target="../tags/tag140.xml"/><Relationship Id="rId1" Type="http://schemas.openxmlformats.org/officeDocument/2006/relationships/vmlDrawing" Target="../drawings/vmlDrawing1.vml"/><Relationship Id="rId6" Type="http://schemas.openxmlformats.org/officeDocument/2006/relationships/slideLayout" Target="../slideLayouts/slideLayout18.xml"/><Relationship Id="rId5" Type="http://schemas.openxmlformats.org/officeDocument/2006/relationships/tags" Target="../tags/tag143.xml"/><Relationship Id="rId4" Type="http://schemas.openxmlformats.org/officeDocument/2006/relationships/tags" Target="../tags/tag142.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5.xml"/><Relationship Id="rId1" Type="http://schemas.openxmlformats.org/officeDocument/2006/relationships/tags" Target="../tags/tag144.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7.xml"/><Relationship Id="rId1" Type="http://schemas.openxmlformats.org/officeDocument/2006/relationships/tags" Target="../tags/tag146.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9.xml"/><Relationship Id="rId1" Type="http://schemas.openxmlformats.org/officeDocument/2006/relationships/tags" Target="../tags/tag148.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1.xml"/><Relationship Id="rId1" Type="http://schemas.openxmlformats.org/officeDocument/2006/relationships/tags" Target="../tags/tag150.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p>
        </p:txBody>
      </p:sp>
      <p:pic>
        <p:nvPicPr>
          <p:cNvPr id="10" name="图片 9"/>
          <p:cNvPicPr>
            <a:picLocks noChangeAspect="1"/>
          </p:cNvPicPr>
          <p:nvPr/>
        </p:nvPicPr>
        <p:blipFill>
          <a:blip r:embed="rId4"/>
          <a:stretch>
            <a:fillRect/>
          </a:stretch>
        </p:blipFill>
        <p:spPr>
          <a:xfrm>
            <a:off x="5340681" y="6272270"/>
            <a:ext cx="3759129" cy="530403"/>
          </a:xfrm>
          <a:prstGeom prst="rect">
            <a:avLst/>
          </a:prstGeom>
        </p:spPr>
      </p:pic>
      <p:sp>
        <p:nvSpPr>
          <p:cNvPr id="6" name="Rectangle 3"/>
          <p:cNvSpPr>
            <a:spLocks noGrp="1"/>
          </p:cNvSpPr>
          <p:nvPr>
            <p:custDataLst>
              <p:tags r:id="rId1"/>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模块六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p>
        </p:txBody>
      </p:sp>
      <p:sp>
        <p:nvSpPr>
          <p:cNvPr id="9" name="文本框 8"/>
          <p:cNvSpPr txBox="1"/>
          <p:nvPr/>
        </p:nvSpPr>
        <p:spPr>
          <a:xfrm>
            <a:off x="558800" y="2934335"/>
            <a:ext cx="8586470" cy="706755"/>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供电与安全用电</a:t>
            </a:r>
          </a:p>
        </p:txBody>
      </p:sp>
      <p:sp>
        <p:nvSpPr>
          <p:cNvPr id="11" name="文本框 10"/>
          <p:cNvSpPr txBox="1"/>
          <p:nvPr/>
        </p:nvSpPr>
        <p:spPr>
          <a:xfrm>
            <a:off x="2248535" y="3577590"/>
            <a:ext cx="5538470"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a:t>
            </a:r>
            <a:r>
              <a:rPr lang="en-US" sz="2400" b="1" dirty="0">
                <a:solidFill>
                  <a:schemeClr val="bg1"/>
                </a:solidFill>
                <a:latin typeface="微软雅黑" panose="020B0503020204020204" pitchFamily="34" charset="-122"/>
                <a:ea typeface="微软雅黑" panose="020B0503020204020204" pitchFamily="34" charset="-122"/>
                <a:sym typeface="+mn-ea"/>
              </a:rPr>
              <a:t>6.1</a:t>
            </a:r>
            <a:r>
              <a:rPr lang="zh-CN" altLang="en-US" sz="2400" b="1" dirty="0">
                <a:solidFill>
                  <a:schemeClr val="bg1"/>
                </a:solidFill>
                <a:latin typeface="微软雅黑" panose="020B0503020204020204" pitchFamily="34" charset="-122"/>
                <a:ea typeface="微软雅黑" panose="020B0503020204020204" pitchFamily="34" charset="-122"/>
                <a:sym typeface="+mn-ea"/>
              </a:rPr>
              <a:t>　</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发电与输电概述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552017" y="1668377"/>
            <a:ext cx="8229600" cy="3457475"/>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发电厂</a:t>
            </a:r>
          </a:p>
          <a:p>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）分类</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：按照所利用的能源种类不同可分为以下几种类型：水力发电厂、火力发电厂、核能发电厂以及利用风力、太阳能等其它能源作为动力的发电厂。</a:t>
            </a:r>
          </a:p>
          <a:p>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在现代的电力系统中，仍然以火力发电厂和水力发电厂为主。 </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552017" y="1668377"/>
            <a:ext cx="8229600" cy="4515409"/>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b="1" dirty="0">
                <a:solidFill>
                  <a:schemeClr val="dk1"/>
                </a:solidFill>
                <a:latin typeface="黑体" panose="02010609060101010101" pitchFamily="49" charset="-122"/>
                <a:ea typeface="黑体" panose="02010609060101010101" pitchFamily="49" charset="-122"/>
              </a:rPr>
              <a:t>火力发电厂</a:t>
            </a:r>
            <a:r>
              <a:rPr lang="zh-CN" altLang="zh-CN" dirty="0">
                <a:solidFill>
                  <a:schemeClr val="dk1"/>
                </a:solidFill>
                <a:latin typeface="黑体" panose="02010609060101010101" pitchFamily="49" charset="-122"/>
                <a:ea typeface="黑体" panose="02010609060101010101" pitchFamily="49" charset="-122"/>
              </a:rPr>
              <a:t>是利用煤、石油或天然气等燃料发电的电厂</a:t>
            </a:r>
            <a:r>
              <a:rPr lang="zh-CN" altLang="zh-CN" dirty="0" smtClean="0">
                <a:solidFill>
                  <a:schemeClr val="dk1"/>
                </a:solidFill>
                <a:latin typeface="黑体" panose="02010609060101010101" pitchFamily="49" charset="-122"/>
                <a:ea typeface="黑体" panose="02010609060101010101" pitchFamily="49" charset="-122"/>
              </a:rPr>
              <a:t>。</a:t>
            </a:r>
            <a:endParaRPr lang="en-US" altLang="zh-CN" dirty="0" smtClean="0">
              <a:solidFill>
                <a:schemeClr val="dk1"/>
              </a:solidFill>
              <a:latin typeface="黑体" panose="02010609060101010101" pitchFamily="49" charset="-122"/>
              <a:ea typeface="黑体" panose="02010609060101010101" pitchFamily="49" charset="-122"/>
            </a:endParaRPr>
          </a:p>
          <a:p>
            <a:r>
              <a:rPr lang="zh-CN" altLang="en-US" sz="2800" b="1" dirty="0" smtClean="0">
                <a:solidFill>
                  <a:schemeClr val="dk1"/>
                </a:solidFill>
                <a:latin typeface="黑体" panose="02010609060101010101" pitchFamily="49" charset="-122"/>
                <a:ea typeface="黑体" panose="02010609060101010101" pitchFamily="49" charset="-122"/>
              </a:rPr>
              <a:t>原理</a:t>
            </a:r>
            <a:r>
              <a:rPr lang="zh-CN" altLang="en-US" sz="2800" dirty="0" smtClean="0">
                <a:solidFill>
                  <a:schemeClr val="dk1"/>
                </a:solidFill>
                <a:latin typeface="黑体" panose="02010609060101010101" pitchFamily="49" charset="-122"/>
                <a:ea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rPr>
              <a:t>在</a:t>
            </a:r>
            <a:r>
              <a:rPr lang="zh-CN" altLang="zh-CN" sz="2800" dirty="0">
                <a:solidFill>
                  <a:schemeClr val="dk1"/>
                </a:solidFill>
                <a:latin typeface="黑体" panose="02010609060101010101" pitchFamily="49" charset="-122"/>
                <a:ea typeface="黑体" panose="02010609060101010101" pitchFamily="49" charset="-122"/>
              </a:rPr>
              <a:t>火力发电厂中，一般利用锅炉产生水蒸气，用水蒸气冲击汽轮机的叶片使其转动，由汽轮机带动发电机发电</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r>
              <a:rPr lang="zh-CN" altLang="zh-CN" sz="2800" dirty="0">
                <a:solidFill>
                  <a:schemeClr val="dk1"/>
                </a:solidFill>
                <a:latin typeface="黑体" panose="02010609060101010101" pitchFamily="49" charset="-122"/>
                <a:ea typeface="黑体" panose="02010609060101010101" pitchFamily="49" charset="-122"/>
              </a:rPr>
              <a:t>采用燃气轮机的发电厂也是火力发电厂中一种</a:t>
            </a:r>
            <a:r>
              <a:rPr lang="zh-CN" altLang="zh-CN" sz="2800" dirty="0" smtClean="0">
                <a:solidFill>
                  <a:schemeClr val="dk1"/>
                </a:solidFill>
                <a:latin typeface="黑体" panose="02010609060101010101" pitchFamily="49" charset="-122"/>
                <a:ea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endParaRPr>
          </a:p>
          <a:p>
            <a:r>
              <a:rPr lang="zh-CN" altLang="zh-CN" sz="2800" b="1" dirty="0">
                <a:solidFill>
                  <a:schemeClr val="dk1"/>
                </a:solidFill>
                <a:latin typeface="黑体" panose="02010609060101010101" pitchFamily="49" charset="-122"/>
                <a:ea typeface="黑体" panose="02010609060101010101" pitchFamily="49" charset="-122"/>
              </a:rPr>
              <a:t>目前的火电厂仍以燃煤</a:t>
            </a:r>
            <a:r>
              <a:rPr lang="zh-CN" altLang="zh-CN" sz="2800" b="1" dirty="0" smtClean="0">
                <a:solidFill>
                  <a:schemeClr val="dk1"/>
                </a:solidFill>
                <a:latin typeface="黑体" panose="02010609060101010101" pitchFamily="49" charset="-122"/>
                <a:ea typeface="黑体" panose="02010609060101010101" pitchFamily="49" charset="-122"/>
              </a:rPr>
              <a:t>为主</a:t>
            </a:r>
            <a:r>
              <a:rPr lang="zh-CN" altLang="en-US" sz="2800" dirty="0" smtClean="0">
                <a:solidFill>
                  <a:schemeClr val="dk1"/>
                </a:solidFill>
                <a:latin typeface="黑体" panose="02010609060101010101" pitchFamily="49" charset="-122"/>
                <a:ea typeface="黑体" panose="02010609060101010101" pitchFamily="49" charset="-122"/>
              </a:rPr>
              <a:t>。</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57200" y="1389200"/>
            <a:ext cx="8229600" cy="4524226"/>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利用</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自然界的江河水流在高处与低处之间存在的位能进行发电的电厂，称为</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水力发电</a:t>
            </a: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厂</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原理</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一般</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从河流较高处或水库内引水，利用水的压力或流速冲动水轮机旋转，通过水轮机再带动发电机</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发电</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。（举例：</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葛洲坝</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水力发电站、三峡大坝</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工程</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优点</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水力发电</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比火力节省燃料、没有污染、能量转换效率高、发电成本低</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约为火电的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等。</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不足</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一</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次投资较大，建设工期较长</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。受</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气候条件的影响较大。</a:t>
            </a:r>
            <a:endPar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57402" y="1324207"/>
            <a:ext cx="8229600" cy="3457475"/>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r>
              <a:rPr lang="zh-CN"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核能</a:t>
            </a:r>
            <a:r>
              <a:rPr lang="zh-CN"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发电厂</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是利用原子核裂变产生的原子能转变为热能束发电的电厂，又称为原子能发电厂</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原理</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原子能</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在反应堆中转变为热能，将水加热为蒸汽，然后蒸汽冲动汽轮机，带动发电机发电</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。近</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几十年来，世界上已有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20</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多个国家和地区建成了各种类型的核能发电厂，总容量已超过</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亿</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KW</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我国</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自行设计制造的核能发电厂已于</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1993</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年投入运行</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特点</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一般</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核电站的造价约比烧煤的火电厂高</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50</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60</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％，发电成本与烧煤的火电厂差不多。</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916113"/>
            <a:ext cx="8229600" cy="4238625"/>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接在电力系统各级电力网上的一切用电设备所需用的功率，称为</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用户的用电负荷</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分类</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：按照</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消耗功率的性质，用电负荷分为有功负荷</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和无功负荷</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err="1">
                <a:solidFill>
                  <a:schemeClr val="dk1"/>
                </a:solidFill>
                <a:latin typeface="黑体" panose="02010609060101010101" pitchFamily="49" charset="-122"/>
                <a:ea typeface="黑体" panose="02010609060101010101" pitchFamily="49" charset="-122"/>
                <a:cs typeface="黑体" panose="02010609060101010101" pitchFamily="49" charset="-122"/>
              </a:rPr>
              <a:t>kvar</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Rectangle 3"/>
          <p:cNvSpPr txBox="1">
            <a:spLocks noChangeArrowheads="1"/>
          </p:cNvSpPr>
          <p:nvPr>
            <p:custDataLst>
              <p:tags r:id="rId2"/>
            </p:custDataLst>
          </p:nvPr>
        </p:nvSpPr>
        <p:spPr>
          <a:xfrm>
            <a:off x="468313" y="1557338"/>
            <a:ext cx="8229600" cy="4597400"/>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电力系统中工业企业的负荷，按其重要程度</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般可分为以下</a:t>
            </a:r>
            <a:r>
              <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级：</a:t>
            </a:r>
          </a:p>
          <a:p>
            <a:pPr>
              <a:lnSpc>
                <a:spcPct val="9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．一级负荷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该类负荷停电后，会引起人身伤亡或重大设备损坏事故以及国民经济的关键企业的大量减产。</a:t>
            </a:r>
          </a:p>
          <a:p>
            <a:pPr>
              <a:lnSpc>
                <a:spcPct val="9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．二级负荷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该类负荷停电后，将引起主要设备损坏、产品的大量报废或大量减产。如纺织厂、化工厂等。</a:t>
            </a:r>
          </a:p>
          <a:p>
            <a:pPr>
              <a:lnSpc>
                <a:spcPct val="9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．三级负荷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不属于一、二级的负荷称为三级负荷，如工业企业的附属车间等。</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395288" y="1700213"/>
            <a:ext cx="8229600" cy="4525962"/>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pPr>
            <a:r>
              <a:rPr lang="zh-CN" altLang="en-US"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联合电力系统</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电力系统之间通过联络线实现并网</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运行</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电力</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系统和联合电力系统较地区电厂单独供电有</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以下好处</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．减少电力系统的总装机容量和备用容量</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．提高供电可靠性</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．提高运行的经济性</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．提高电能质量</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．便于安装大容量机组连接</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395288" y="1700213"/>
            <a:ext cx="8229600" cy="4525962"/>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pP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电气设备常发生的故障主要是各种形式的短路和断路</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短路</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故障</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，如发电机、变压器等绝缘损坏引起的匝间或层间短路，线路在承受雷击后发生的导线与大地间的短路，以及操作人员过失而造成的带地线合闸等三相短路</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zh-CN" altLang="zh-CN" sz="2800"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断路</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故障</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，包括一相断路或二相断路的非全相运行等</a:t>
            </a:r>
            <a:r>
              <a:rPr lang="zh-CN"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90000"/>
              </a:lnSpc>
            </a:pP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衡量供电可靠性的指标</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，一般以全部用户平均供电时间占全年时间</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(8760h)</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的百分数来表示。</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801414" y="2019690"/>
            <a:ext cx="7891306" cy="2676525"/>
          </a:xfrm>
          <a:prstGeom prst="rect">
            <a:avLst/>
          </a:prstGeom>
        </p:spPr>
        <p:txBody>
          <a:bodyPr wrap="square">
            <a:spAutoFit/>
          </a:bodyPr>
          <a:lstStyle/>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在现代的电力系统中</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主要仍以</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发电和 </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发电为主。</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火力</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水力</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风力</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火力</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风力</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水力</a:t>
            </a:r>
          </a:p>
        </p:txBody>
      </p:sp>
      <p:grpSp>
        <p:nvGrpSpPr>
          <p:cNvPr id="2" name="组合 1"/>
          <p:cNvGrpSpPr/>
          <p:nvPr/>
        </p:nvGrpSpPr>
        <p:grpSpPr>
          <a:xfrm>
            <a:off x="104140" y="361315"/>
            <a:ext cx="9046210" cy="521970"/>
            <a:chOff x="164" y="569"/>
            <a:chExt cx="14246" cy="822"/>
          </a:xfrm>
        </p:grpSpPr>
        <p:sp>
          <p:nvSpPr>
            <p:cNvPr id="3" name="文本框 2"/>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628775"/>
            <a:ext cx="8207375"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电流对人体的作用不仅和人体电阻大小、电流作用的持续时间、电流经过人体的路径及触电者的个人特征等有很大关系，还与电流通过人体的路径以及带电体接触面积和压力有关。  </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掌握电力网、配电网等概念</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发电厂分类有火力发电厂、核能发电厂等，</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对工厂企业供电电压等级的确定，主要是由其用电容量的大小和输送电能的距离等因素决定。</a:t>
            </a:r>
          </a:p>
          <a:p>
            <a:pPr>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电力负荷的等级有三级：一级、二级、三级。</a:t>
            </a:r>
          </a:p>
        </p:txBody>
      </p:sp>
      <p:grpSp>
        <p:nvGrpSpPr>
          <p:cNvPr id="2" name="组合 1"/>
          <p:cNvGrpSpPr/>
          <p:nvPr/>
        </p:nvGrpSpPr>
        <p:grpSpPr>
          <a:xfrm>
            <a:off x="95885" y="414655"/>
            <a:ext cx="9046210" cy="521970"/>
            <a:chOff x="164" y="569"/>
            <a:chExt cx="14246" cy="822"/>
          </a:xfrm>
        </p:grpSpPr>
        <p:sp>
          <p:nvSpPr>
            <p:cNvPr id="13" name="文本框 12"/>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14" name="组合 13"/>
            <p:cNvGrpSpPr/>
            <p:nvPr/>
          </p:nvGrpSpPr>
          <p:grpSpPr>
            <a:xfrm>
              <a:off x="6546" y="653"/>
              <a:ext cx="7864" cy="640"/>
              <a:chOff x="6546" y="653"/>
              <a:chExt cx="7864" cy="640"/>
            </a:xfrm>
          </p:grpSpPr>
          <p:grpSp>
            <p:nvGrpSpPr>
              <p:cNvPr id="4" name="组合 3"/>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3075" name="Rectangle 2"/>
          <p:cNvSpPr txBox="1"/>
          <p:nvPr>
            <p:custDataLst>
              <p:tags r:id="rId2"/>
            </p:custDataLst>
          </p:nvPr>
        </p:nvSpPr>
        <p:spPr>
          <a:xfrm>
            <a:off x="755649" y="96520"/>
            <a:ext cx="7759279" cy="1143000"/>
          </a:xfrm>
          <a:prstGeom prst="rect">
            <a:avLst/>
          </a:prstGeom>
          <a:noFill/>
          <a:ln w="9525">
            <a:noFill/>
          </a:ln>
        </p:spPr>
        <p:txBody>
          <a:bodyPr anchor="ctr" anchorCtr="0"/>
          <a:lstStyle/>
          <a:p>
            <a:pPr algn="ctr"/>
            <a:r>
              <a:rPr lang="zh-CN" altLang="en-US" sz="40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项目六  供电与安全用电</a:t>
            </a:r>
          </a:p>
        </p:txBody>
      </p:sp>
      <p:sp>
        <p:nvSpPr>
          <p:cNvPr id="21" name="文本框 28"/>
          <p:cNvSpPr txBox="1">
            <a:spLocks noChangeArrowheads="1"/>
          </p:cNvSpPr>
          <p:nvPr/>
        </p:nvSpPr>
        <p:spPr bwMode="auto">
          <a:xfrm>
            <a:off x="458627" y="2669930"/>
            <a:ext cx="805630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提高发电、供配电可靠性的重要性</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电流对人体的影响</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供电系统保证安全用电的措施</a:t>
            </a:r>
          </a:p>
        </p:txBody>
      </p:sp>
      <p:sp>
        <p:nvSpPr>
          <p:cNvPr id="3" name="AutoShape 2"/>
          <p:cNvSpPr>
            <a:spLocks noChangeArrowheads="1"/>
          </p:cNvSpPr>
          <p:nvPr>
            <p:custDataLst>
              <p:tags r:id="rId3"/>
            </p:custDataLst>
          </p:nvPr>
        </p:nvSpPr>
        <p:spPr bwMode="gray">
          <a:xfrm>
            <a:off x="1212850" y="1905000"/>
            <a:ext cx="2663190"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p>
        </p:txBody>
      </p:sp>
      <p:sp>
        <p:nvSpPr>
          <p:cNvPr id="5" name="文本框 27"/>
          <p:cNvSpPr txBox="1">
            <a:spLocks noChangeArrowheads="1"/>
          </p:cNvSpPr>
          <p:nvPr>
            <p:custDataLst>
              <p:tags r:id="rId5"/>
            </p:custDataLst>
          </p:nvPr>
        </p:nvSpPr>
        <p:spPr bwMode="auto">
          <a:xfrm>
            <a:off x="1652270" y="1875155"/>
            <a:ext cx="224599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itchFamily="34" charset="-122"/>
              </a:rPr>
              <a:t>本项目知识点</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0953" y="2426241"/>
            <a:ext cx="2940007" cy="248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组合 3"/>
          <p:cNvGrpSpPr/>
          <p:nvPr/>
        </p:nvGrpSpPr>
        <p:grpSpPr>
          <a:xfrm>
            <a:off x="104140" y="361315"/>
            <a:ext cx="9046210" cy="460375"/>
            <a:chOff x="164" y="569"/>
            <a:chExt cx="14246" cy="725"/>
          </a:xfrm>
        </p:grpSpPr>
        <p:sp>
          <p:nvSpPr>
            <p:cNvPr id="2" name="文本框 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p>
        </p:txBody>
      </p:sp>
      <p:grpSp>
        <p:nvGrpSpPr>
          <p:cNvPr id="2" name="组合 1"/>
          <p:cNvGrpSpPr/>
          <p:nvPr/>
        </p:nvGrpSpPr>
        <p:grpSpPr>
          <a:xfrm>
            <a:off x="104140" y="361315"/>
            <a:ext cx="9046210" cy="460375"/>
            <a:chOff x="164" y="569"/>
            <a:chExt cx="14246" cy="725"/>
          </a:xfrm>
        </p:grpSpPr>
        <p:sp>
          <p:nvSpPr>
            <p:cNvPr id="7" name="文本框 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8" name="组合 7"/>
            <p:cNvGrpSpPr/>
            <p:nvPr/>
          </p:nvGrpSpPr>
          <p:grpSpPr>
            <a:xfrm>
              <a:off x="6546" y="653"/>
              <a:ext cx="7864" cy="64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17" name="矩形 16"/>
          <p:cNvSpPr/>
          <p:nvPr>
            <p:custDataLst>
              <p:tags r:id="rId2"/>
            </p:custDataLst>
          </p:nvPr>
        </p:nvSpPr>
        <p:spPr>
          <a:xfrm>
            <a:off x="799465" y="2634317"/>
            <a:ext cx="7696144" cy="1815882"/>
          </a:xfrm>
          <a:prstGeom prst="rect">
            <a:avLst/>
          </a:prstGeom>
        </p:spPr>
        <p:txBody>
          <a:bodyPr wrap="square">
            <a:spAutoFit/>
          </a:bodyPr>
          <a:lstStyle/>
          <a:p>
            <a:pPr algn="just"/>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苏联考纳斯市的一次音乐会上，一位大学生在演奏时不慎手触到失修电线，被电击倒</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当场呼吸停止。遇到这样的紧急突发事件该如何处理呢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0" y="361315"/>
            <a:ext cx="9150350" cy="521970"/>
            <a:chOff x="0" y="569"/>
            <a:chExt cx="14410" cy="822"/>
          </a:xfrm>
        </p:grpSpPr>
        <p:sp>
          <p:nvSpPr>
            <p:cNvPr id="10" name="文本框 9"/>
            <p:cNvSpPr txBox="1"/>
            <p:nvPr/>
          </p:nvSpPr>
          <p:spPr>
            <a:xfrm>
              <a:off x="0"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
        <p:nvSpPr>
          <p:cNvPr id="4" name="Rectangle 3"/>
          <p:cNvSpPr>
            <a:spLocks noGrp="1"/>
          </p:cNvSpPr>
          <p:nvPr>
            <p:custDataLst>
              <p:tags r:id="rId3"/>
            </p:custDataLst>
          </p:nvPr>
        </p:nvSpPr>
        <p:spPr>
          <a:xfrm>
            <a:off x="532815" y="1435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983139"/>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新技术新知识</a:t>
            </a:r>
            <a:endParaRPr lang="zh-CN" altLang="en-US" b="1" i="1" dirty="0">
              <a:solidFill>
                <a:schemeClr val="dk1">
                  <a:lumMod val="85000"/>
                  <a:lumOff val="15000"/>
                </a:schemeClr>
              </a:solidFill>
              <a:latin typeface="黑体" panose="02010609060101010101" pitchFamily="49" charset="-122"/>
              <a:ea typeface="黑体" panose="02010609060101010101" pitchFamily="49" charset="-122"/>
            </a:endParaRPr>
          </a:p>
        </p:txBody>
      </p:sp>
      <p:sp>
        <p:nvSpPr>
          <p:cNvPr id="17" name="矩形 16"/>
          <p:cNvSpPr/>
          <p:nvPr>
            <p:custDataLst>
              <p:tags r:id="rId3"/>
            </p:custDataLst>
          </p:nvPr>
        </p:nvSpPr>
        <p:spPr>
          <a:xfrm>
            <a:off x="617855" y="1549400"/>
            <a:ext cx="7696200" cy="5034280"/>
          </a:xfrm>
          <a:prstGeom prst="rect">
            <a:avLst/>
          </a:prstGeom>
        </p:spPr>
        <p:txBody>
          <a:bodyPr wrap="square">
            <a:no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智能发电技术：未来能源系统的智慧核心</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just"/>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智能发电技术是人工智能、大数据等新一代信息技术与</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发电技术深度融合的产物，旨在实现发电设备的智能监控、故障诊断和优化运行，推动发电行业向智能化、数字化方向发展。通过传感器和数据采集系统，智能发电技术能够实时监控发电设备的运行状态，利用人工智能算法对海量数据进行分析，实现异常预警和故障诊断，提前发现潜在问题，避免事故发生。</a:t>
            </a:r>
          </a:p>
          <a:p>
            <a:pPr algn="just"/>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同时，基于大数据分析和优化算法，智能发电技术能够优化设备运行参数，提高发电效率和经济性，例如优化锅炉燃烧参数降低煤耗，或优化水电站调度方案提高水能利用率。其应用场景包括构建智能电厂、实现远程运维和预测性维护，显著提升设备可靠性和运维效率。未来，随着人工智能算法的优化、多源数据融合以及数字孪生技术的应用，智能发电技术将进一步推动发电行业向高效、清洁、智能的方向发展，为构建安全、可靠、绿色、高效的现代能源体系提供重要支撑。</a:t>
            </a:r>
          </a:p>
          <a:p>
            <a:pPr algn="just"/>
            <a:endPar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16" name="组合 15"/>
          <p:cNvGrpSpPr/>
          <p:nvPr/>
        </p:nvGrpSpPr>
        <p:grpSpPr>
          <a:xfrm>
            <a:off x="0" y="361315"/>
            <a:ext cx="9150350" cy="521970"/>
            <a:chOff x="0" y="569"/>
            <a:chExt cx="14410" cy="822"/>
          </a:xfrm>
        </p:grpSpPr>
        <p:sp>
          <p:nvSpPr>
            <p:cNvPr id="10" name="文本框 9"/>
            <p:cNvSpPr txBox="1"/>
            <p:nvPr/>
          </p:nvSpPr>
          <p:spPr>
            <a:xfrm>
              <a:off x="0"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r>
                <a:rPr kumimoji="1" lang="en-US" altLang="zh-CN" sz="24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p>
              </p:txBody>
            </p:sp>
          </p:grpSp>
          <p:cxnSp>
            <p:nvCxnSpPr>
              <p:cNvPr id="13" name="直接连接符 1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3" name="Rectangle 3"/>
          <p:cNvSpPr txBox="1">
            <a:spLocks noChangeArrowheads="1"/>
          </p:cNvSpPr>
          <p:nvPr>
            <p:custDataLst>
              <p:tags r:id="rId3"/>
            </p:custDataLst>
          </p:nvPr>
        </p:nvSpPr>
        <p:spPr>
          <a:xfrm>
            <a:off x="102235" y="1207135"/>
            <a:ext cx="8747760" cy="1386840"/>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dirty="0" smtClean="0">
                <a:solidFill>
                  <a:schemeClr val="dk1"/>
                </a:solidFill>
                <a:latin typeface="黑体" panose="02010609060101010101" pitchFamily="49" charset="-122"/>
                <a:ea typeface="黑体" panose="02010609060101010101" pitchFamily="49" charset="-122"/>
              </a:rPr>
              <a:t>电力系统</a:t>
            </a:r>
            <a:endParaRPr lang="en-US" altLang="zh-CN" dirty="0" smtClean="0">
              <a:solidFill>
                <a:schemeClr val="dk1"/>
              </a:solidFill>
              <a:latin typeface="黑体" panose="02010609060101010101" pitchFamily="49" charset="-122"/>
              <a:ea typeface="黑体" panose="02010609060101010101" pitchFamily="49" charset="-122"/>
            </a:endParaRPr>
          </a:p>
          <a:p>
            <a:pPr marL="0" indent="0">
              <a:buNone/>
            </a:pPr>
            <a:r>
              <a:rPr lang="zh-CN" altLang="zh-CN" sz="2800" dirty="0">
                <a:solidFill>
                  <a:schemeClr val="dk1"/>
                </a:solidFill>
                <a:latin typeface="黑体" panose="02010609060101010101" pitchFamily="49" charset="-122"/>
                <a:ea typeface="黑体" panose="02010609060101010101" pitchFamily="49" charset="-122"/>
              </a:rPr>
              <a:t>由发电厂、电力网和用户组成的统一整体称</a:t>
            </a:r>
            <a:r>
              <a:rPr lang="zh-CN" altLang="zh-CN" sz="2800" b="1" dirty="0">
                <a:solidFill>
                  <a:schemeClr val="dk1"/>
                </a:solidFill>
                <a:latin typeface="黑体" panose="02010609060101010101" pitchFamily="49" charset="-122"/>
                <a:ea typeface="黑体" panose="02010609060101010101" pitchFamily="49" charset="-122"/>
              </a:rPr>
              <a:t>电力系统</a:t>
            </a:r>
            <a:r>
              <a:rPr lang="zh-CN" altLang="en-US" sz="2800" dirty="0">
                <a:solidFill>
                  <a:schemeClr val="dk1"/>
                </a:solidFill>
                <a:latin typeface="黑体" panose="02010609060101010101" pitchFamily="49" charset="-122"/>
                <a:ea typeface="黑体" panose="02010609060101010101" pitchFamily="49" charset="-122"/>
              </a:rPr>
              <a:t>。</a:t>
            </a:r>
            <a:endParaRPr lang="zh-CN" altLang="en-US" dirty="0">
              <a:solidFill>
                <a:schemeClr val="dk1"/>
              </a:solidFill>
              <a:latin typeface="黑体" panose="02010609060101010101" pitchFamily="49" charset="-122"/>
              <a:ea typeface="黑体" panose="02010609060101010101" pitchFamily="49" charset="-122"/>
            </a:endParaRPr>
          </a:p>
          <a:p>
            <a:endParaRPr lang="zh-CN" altLang="en-US" dirty="0" smtClean="0">
              <a:solidFill>
                <a:schemeClr val="dk1"/>
              </a:solidFill>
              <a:latin typeface="黑体" panose="02010609060101010101" pitchFamily="49" charset="-122"/>
              <a:ea typeface="黑体" panose="02010609060101010101" pitchFamily="49" charset="-122"/>
            </a:endParaRPr>
          </a:p>
        </p:txBody>
      </p:sp>
      <p:sp>
        <p:nvSpPr>
          <p:cNvPr id="11" name="Rectangle 2"/>
          <p:cNvSpPr>
            <a:spLocks noChangeArrowheads="1"/>
          </p:cNvSpPr>
          <p:nvPr>
            <p:custDataLst>
              <p:tags r:id="rId4"/>
            </p:custDataLst>
          </p:nvPr>
        </p:nvSpPr>
        <p:spPr bwMode="auto">
          <a:xfrm>
            <a:off x="0" y="-184150"/>
            <a:ext cx="30988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800">
              <a:solidFill>
                <a:schemeClr val="dk1"/>
              </a:solidFill>
              <a:latin typeface="黑体" panose="02010609060101010101" pitchFamily="49" charset="-122"/>
              <a:ea typeface="黑体" panose="02010609060101010101" pitchFamily="49" charset="-122"/>
            </a:endParaRPr>
          </a:p>
        </p:txBody>
      </p:sp>
      <p:graphicFrame>
        <p:nvGraphicFramePr>
          <p:cNvPr id="15" name="对象 14"/>
          <p:cNvGraphicFramePr>
            <a:graphicFrameLocks noChangeAspect="1"/>
          </p:cNvGraphicFramePr>
          <p:nvPr/>
        </p:nvGraphicFramePr>
        <p:xfrm>
          <a:off x="2423591" y="2594240"/>
          <a:ext cx="5763147" cy="3410842"/>
        </p:xfrm>
        <a:graphic>
          <a:graphicData uri="http://schemas.openxmlformats.org/presentationml/2006/ole">
            <mc:AlternateContent xmlns:mc="http://schemas.openxmlformats.org/markup-compatibility/2006">
              <mc:Choice xmlns:v="urn:schemas-microsoft-com:vml" Requires="v">
                <p:oleObj spid="_x0000_s1040" name="BMP 图像" r:id="rId8" imgW="1791970" imgH="1060450" progId="Paint.Picture">
                  <p:embed/>
                </p:oleObj>
              </mc:Choice>
              <mc:Fallback>
                <p:oleObj name="BMP 图像" r:id="rId8" imgW="1791970" imgH="1060450" progId="Paint.Picture">
                  <p:embed/>
                  <p:pic>
                    <p:nvPicPr>
                      <p:cNvPr id="0" name="Object 1"/>
                      <p:cNvPicPr>
                        <a:picLocks noChangeAspect="1" noChangeArrowheads="1"/>
                      </p:cNvPicPr>
                      <p:nvPr/>
                    </p:nvPicPr>
                    <p:blipFill>
                      <a:blip r:embed="rId9"/>
                      <a:srcRect/>
                      <a:stretch>
                        <a:fillRect/>
                      </a:stretch>
                    </p:blipFill>
                    <p:spPr bwMode="auto">
                      <a:xfrm>
                        <a:off x="2423591" y="2594240"/>
                        <a:ext cx="5763147" cy="3410842"/>
                      </a:xfrm>
                      <a:prstGeom prst="rect">
                        <a:avLst/>
                      </a:prstGeom>
                      <a:noFill/>
                    </p:spPr>
                  </p:pic>
                </p:oleObj>
              </mc:Fallback>
            </mc:AlternateContent>
          </a:graphicData>
        </a:graphic>
      </p:graphicFrame>
      <p:sp>
        <p:nvSpPr>
          <p:cNvPr id="16" name="矩形 15"/>
          <p:cNvSpPr/>
          <p:nvPr>
            <p:custDataLst>
              <p:tags r:id="rId5"/>
            </p:custDataLst>
          </p:nvPr>
        </p:nvSpPr>
        <p:spPr>
          <a:xfrm>
            <a:off x="355600" y="3298190"/>
            <a:ext cx="1739900" cy="1814830"/>
          </a:xfrm>
          <a:prstGeom prst="rect">
            <a:avLst/>
          </a:prstGeom>
        </p:spPr>
        <p:txBody>
          <a:bodyPr wrap="square">
            <a:spAutoFit/>
          </a:bodyPr>
          <a:lstStyle/>
          <a:p>
            <a:pPr marL="0" indent="0">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T2</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分别为升压、降压变压器</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Rectangle 3"/>
          <p:cNvSpPr txBox="1">
            <a:spLocks noChangeArrowheads="1"/>
          </p:cNvSpPr>
          <p:nvPr>
            <p:custDataLst>
              <p:tags r:id="rId2"/>
            </p:custDataLst>
          </p:nvPr>
        </p:nvSpPr>
        <p:spPr>
          <a:xfrm>
            <a:off x="285329" y="1084277"/>
            <a:ext cx="8229600" cy="686408"/>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电力网和电气设备的额定电压等级（</a:t>
            </a:r>
            <a:r>
              <a:rPr lang="en-US"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KV</a:t>
            </a:r>
            <a:r>
              <a:rPr lang="zh-CN" altLang="zh-CN"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endParaRPr lang="zh-CN" altLang="zh-CN"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11" name="表格 10"/>
          <p:cNvGraphicFramePr>
            <a:graphicFrameLocks noGrp="1"/>
          </p:cNvGraphicFramePr>
          <p:nvPr/>
        </p:nvGraphicFramePr>
        <p:xfrm>
          <a:off x="777240" y="1770687"/>
          <a:ext cx="7131794" cy="4479965"/>
        </p:xfrm>
        <a:graphic>
          <a:graphicData uri="http://schemas.openxmlformats.org/drawingml/2006/table">
            <a:tbl>
              <a:tblPr>
                <a:tableStyleId>{5C22544A-7EE6-4342-B048-85BDC9FD1C3A}</a:tableStyleId>
              </a:tblPr>
              <a:tblGrid>
                <a:gridCol w="1894328"/>
                <a:gridCol w="1685925"/>
                <a:gridCol w="1815074"/>
                <a:gridCol w="1736467"/>
              </a:tblGrid>
              <a:tr h="324082">
                <a:tc rowSpan="2">
                  <a:txBody>
                    <a:bodyPr/>
                    <a:lstStyle/>
                    <a:p>
                      <a:pPr algn="ctr">
                        <a:spcAft>
                          <a:spcPts val="0"/>
                        </a:spcAft>
                      </a:pPr>
                      <a:r>
                        <a:rPr lang="zh-CN" sz="2000" kern="100" dirty="0">
                          <a:effectLst/>
                          <a:latin typeface="黑体" panose="02010609060101010101" pitchFamily="49" charset="-122"/>
                          <a:ea typeface="黑体" panose="02010609060101010101" pitchFamily="49" charset="-122"/>
                        </a:rPr>
                        <a:t>电网额定电压</a:t>
                      </a:r>
                      <a:endParaRPr lang="en-US" altLang="zh-CN" sz="2000" kern="100" dirty="0">
                        <a:effectLst/>
                        <a:latin typeface="黑体" panose="02010609060101010101" pitchFamily="49" charset="-122"/>
                        <a:ea typeface="黑体" panose="02010609060101010101" pitchFamily="49" charset="-122"/>
                      </a:endParaRPr>
                    </a:p>
                  </a:txBody>
                  <a:tcPr marL="0" marR="0" marT="0" marB="0" anchor="ctr"/>
                </a:tc>
                <a:tc rowSpan="2">
                  <a:txBody>
                    <a:bodyPr/>
                    <a:lstStyle/>
                    <a:p>
                      <a:pPr algn="ctr">
                        <a:spcAft>
                          <a:spcPts val="0"/>
                        </a:spcAft>
                      </a:pPr>
                      <a:r>
                        <a:rPr lang="zh-CN" sz="1800" kern="100">
                          <a:effectLst/>
                          <a:latin typeface="黑体" panose="02010609060101010101" pitchFamily="49" charset="-122"/>
                          <a:ea typeface="黑体" panose="02010609060101010101" pitchFamily="49" charset="-122"/>
                        </a:rPr>
                        <a:t>发电机额定电压</a:t>
                      </a:r>
                    </a:p>
                  </a:txBody>
                  <a:tcPr marL="0" marR="0" marT="0" marB="0" anchor="ctr"/>
                </a:tc>
                <a:tc gridSpan="2">
                  <a:txBody>
                    <a:bodyPr/>
                    <a:lstStyle/>
                    <a:p>
                      <a:pPr algn="ctr">
                        <a:spcAft>
                          <a:spcPts val="0"/>
                        </a:spcAft>
                      </a:pPr>
                      <a:r>
                        <a:rPr lang="zh-CN" sz="2000" kern="100">
                          <a:effectLst/>
                          <a:latin typeface="黑体" panose="02010609060101010101" pitchFamily="49" charset="-122"/>
                          <a:ea typeface="黑体" panose="02010609060101010101" pitchFamily="49" charset="-122"/>
                        </a:rPr>
                        <a:t>变压器额定电压</a:t>
                      </a:r>
                    </a:p>
                  </a:txBody>
                  <a:tcPr marL="0" marR="0" marT="0" marB="0" anchor="ctr"/>
                </a:tc>
                <a:tc hMerge="1">
                  <a:txBody>
                    <a:bodyPr/>
                    <a:lstStyle/>
                    <a:p>
                      <a:endParaRPr lang="zh-CN"/>
                    </a:p>
                  </a:txBody>
                  <a:tcPr/>
                </a:tc>
              </a:tr>
              <a:tr h="324082">
                <a:tc vMerge="1">
                  <a:txBody>
                    <a:bodyPr/>
                    <a:lstStyle/>
                    <a:p>
                      <a:endParaRPr lang="zh-CN"/>
                    </a:p>
                  </a:txBody>
                  <a:tcPr/>
                </a:tc>
                <a:tc vMerge="1">
                  <a:txBody>
                    <a:bodyPr/>
                    <a:lstStyle/>
                    <a:p>
                      <a:endParaRPr lang="zh-CN"/>
                    </a:p>
                  </a:txBody>
                  <a:tcPr/>
                </a:tc>
                <a:tc>
                  <a:txBody>
                    <a:bodyPr/>
                    <a:lstStyle/>
                    <a:p>
                      <a:pPr indent="400050" algn="just">
                        <a:spcAft>
                          <a:spcPts val="0"/>
                        </a:spcAft>
                      </a:pPr>
                      <a:r>
                        <a:rPr lang="zh-CN" sz="2000" kern="100">
                          <a:effectLst/>
                          <a:latin typeface="黑体" panose="02010609060101010101" pitchFamily="49" charset="-122"/>
                          <a:ea typeface="黑体" panose="02010609060101010101" pitchFamily="49" charset="-122"/>
                          <a:cs typeface="黑体" panose="02010609060101010101" pitchFamily="49" charset="-122"/>
                        </a:rPr>
                        <a:t>原</a:t>
                      </a:r>
                      <a:r>
                        <a:rPr lang="en-US" sz="2000" kern="100">
                          <a:effectLst/>
                          <a:latin typeface="黑体" panose="02010609060101010101" pitchFamily="49" charset="-122"/>
                          <a:ea typeface="黑体" panose="02010609060101010101" pitchFamily="49" charset="-122"/>
                          <a:cs typeface="黑体" panose="02010609060101010101" pitchFamily="49" charset="-122"/>
                        </a:rPr>
                        <a:t>    </a:t>
                      </a:r>
                      <a:r>
                        <a:rPr lang="zh-CN" sz="2000" kern="100">
                          <a:effectLst/>
                          <a:latin typeface="黑体" panose="02010609060101010101" pitchFamily="49" charset="-122"/>
                          <a:ea typeface="黑体" panose="02010609060101010101" pitchFamily="49" charset="-122"/>
                          <a:cs typeface="黑体" panose="02010609060101010101" pitchFamily="49" charset="-122"/>
                        </a:rPr>
                        <a:t>边</a:t>
                      </a:r>
                    </a:p>
                  </a:txBody>
                  <a:tcPr marL="0" marR="0" marT="0" marB="0" anchor="ctr"/>
                </a:tc>
                <a:tc>
                  <a:txBody>
                    <a:bodyPr/>
                    <a:lstStyle/>
                    <a:p>
                      <a:pPr indent="466725" algn="just">
                        <a:spcAft>
                          <a:spcPts val="0"/>
                        </a:spcAft>
                      </a:pPr>
                      <a:r>
                        <a:rPr lang="zh-CN" sz="2000" kern="100">
                          <a:effectLst/>
                          <a:latin typeface="黑体" panose="02010609060101010101" pitchFamily="49" charset="-122"/>
                          <a:ea typeface="黑体" panose="02010609060101010101" pitchFamily="49" charset="-122"/>
                          <a:cs typeface="黑体" panose="02010609060101010101" pitchFamily="49" charset="-122"/>
                        </a:rPr>
                        <a:t>副</a:t>
                      </a:r>
                      <a:r>
                        <a:rPr lang="en-US" sz="2000" kern="100">
                          <a:effectLst/>
                          <a:latin typeface="黑体" panose="02010609060101010101" pitchFamily="49" charset="-122"/>
                          <a:ea typeface="黑体" panose="02010609060101010101" pitchFamily="49" charset="-122"/>
                          <a:cs typeface="黑体" panose="02010609060101010101" pitchFamily="49" charset="-122"/>
                        </a:rPr>
                        <a:t>  </a:t>
                      </a:r>
                      <a:r>
                        <a:rPr lang="zh-CN" sz="2000" kern="100">
                          <a:effectLst/>
                          <a:latin typeface="黑体" panose="02010609060101010101" pitchFamily="49" charset="-122"/>
                          <a:ea typeface="黑体" panose="02010609060101010101" pitchFamily="49" charset="-122"/>
                          <a:cs typeface="黑体" panose="02010609060101010101" pitchFamily="49" charset="-122"/>
                        </a:rPr>
                        <a:t>边</a:t>
                      </a:r>
                    </a:p>
                  </a:txBody>
                  <a:tcPr marL="0" marR="0" marT="0" marB="0" anchor="ctr"/>
                </a:tc>
              </a:tr>
              <a:tr h="453715">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0.22</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0.23</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0.22</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0.23</a:t>
                      </a:r>
                    </a:p>
                  </a:txBody>
                  <a:tcPr marL="0" marR="0" marT="0" marB="0" anchor="ctr"/>
                </a:tc>
              </a:tr>
              <a:tr h="481979">
                <a:tc>
                  <a:txBody>
                    <a:bodyPr/>
                    <a:lstStyle/>
                    <a:p>
                      <a:pPr algn="ctr">
                        <a:spcAft>
                          <a:spcPts val="0"/>
                        </a:spcAft>
                      </a:pPr>
                      <a:r>
                        <a:rPr lang="en-US" sz="2800" kern="100">
                          <a:effectLst/>
                          <a:latin typeface="黑体" panose="02010609060101010101" pitchFamily="49" charset="-122"/>
                          <a:ea typeface="黑体" panose="02010609060101010101" pitchFamily="49" charset="-122"/>
                        </a:rPr>
                        <a:t>0.38</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0.40</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0.38</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0.40</a:t>
                      </a:r>
                    </a:p>
                  </a:txBody>
                  <a:tcPr marL="0" marR="0" marT="0" marB="0" anchor="ctr"/>
                </a:tc>
              </a:tr>
              <a:tr h="488322">
                <a:tc>
                  <a:txBody>
                    <a:bodyPr/>
                    <a:lstStyle/>
                    <a:p>
                      <a:pPr algn="ctr">
                        <a:spcAft>
                          <a:spcPts val="0"/>
                        </a:spcAft>
                      </a:pPr>
                      <a:r>
                        <a:rPr lang="en-US" sz="2800" kern="100">
                          <a:effectLst/>
                          <a:latin typeface="黑体" panose="02010609060101010101" pitchFamily="49" charset="-122"/>
                          <a:ea typeface="黑体" panose="02010609060101010101" pitchFamily="49" charset="-122"/>
                        </a:rPr>
                        <a:t>3</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3.15</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cs typeface="黑体" panose="02010609060101010101" pitchFamily="49" charset="-122"/>
                        </a:rPr>
                        <a:t>3</a:t>
                      </a:r>
                      <a:r>
                        <a:rPr lang="zh-CN" sz="2800" kern="100">
                          <a:effectLst/>
                          <a:latin typeface="黑体" panose="02010609060101010101" pitchFamily="49" charset="-122"/>
                          <a:ea typeface="黑体" panose="02010609060101010101" pitchFamily="49" charset="-122"/>
                          <a:cs typeface="黑体" panose="02010609060101010101" pitchFamily="49" charset="-122"/>
                        </a:rPr>
                        <a:t>～</a:t>
                      </a:r>
                      <a:r>
                        <a:rPr lang="en-US" sz="2800" kern="100">
                          <a:effectLst/>
                          <a:latin typeface="黑体" panose="02010609060101010101" pitchFamily="49" charset="-122"/>
                          <a:ea typeface="黑体" panose="02010609060101010101" pitchFamily="49" charset="-122"/>
                          <a:cs typeface="黑体" panose="02010609060101010101" pitchFamily="49" charset="-122"/>
                        </a:rPr>
                        <a:t>3.15</a:t>
                      </a:r>
                      <a:endParaRPr lang="zh-CN" sz="2000" kern="100">
                        <a:effectLst/>
                        <a:latin typeface="黑体" panose="02010609060101010101" pitchFamily="49" charset="-122"/>
                        <a:ea typeface="黑体" panose="02010609060101010101" pitchFamily="49" charset="-122"/>
                        <a:cs typeface="黑体" panose="02010609060101010101" pitchFamily="49" charset="-122"/>
                      </a:endParaRP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cs typeface="黑体" panose="02010609060101010101" pitchFamily="49" charset="-122"/>
                        </a:rPr>
                        <a:t>3.15</a:t>
                      </a:r>
                      <a:r>
                        <a:rPr lang="zh-CN" sz="2800" kern="100">
                          <a:effectLst/>
                          <a:latin typeface="黑体" panose="02010609060101010101" pitchFamily="49" charset="-122"/>
                          <a:ea typeface="黑体" panose="02010609060101010101" pitchFamily="49" charset="-122"/>
                          <a:cs typeface="黑体" panose="02010609060101010101" pitchFamily="49" charset="-122"/>
                        </a:rPr>
                        <a:t>～</a:t>
                      </a:r>
                      <a:r>
                        <a:rPr lang="en-US" sz="2800" kern="100">
                          <a:effectLst/>
                          <a:latin typeface="黑体" panose="02010609060101010101" pitchFamily="49" charset="-122"/>
                          <a:ea typeface="黑体" panose="02010609060101010101" pitchFamily="49" charset="-122"/>
                          <a:cs typeface="黑体" panose="02010609060101010101" pitchFamily="49" charset="-122"/>
                        </a:rPr>
                        <a:t>3.3</a:t>
                      </a:r>
                      <a:endParaRPr lang="zh-CN" sz="2000" kern="100">
                        <a:effectLst/>
                        <a:latin typeface="黑体" panose="02010609060101010101" pitchFamily="49" charset="-122"/>
                        <a:ea typeface="黑体" panose="02010609060101010101" pitchFamily="49" charset="-122"/>
                        <a:cs typeface="黑体" panose="02010609060101010101" pitchFamily="49" charset="-122"/>
                      </a:endParaRPr>
                    </a:p>
                  </a:txBody>
                  <a:tcPr marL="0" marR="0" marT="0" marB="0" anchor="ctr"/>
                </a:tc>
              </a:tr>
              <a:tr h="495721">
                <a:tc>
                  <a:txBody>
                    <a:bodyPr/>
                    <a:lstStyle/>
                    <a:p>
                      <a:pPr algn="ctr">
                        <a:spcAft>
                          <a:spcPts val="0"/>
                        </a:spcAft>
                      </a:pPr>
                      <a:r>
                        <a:rPr lang="en-US" sz="2800" kern="100">
                          <a:effectLst/>
                          <a:latin typeface="黑体" panose="02010609060101010101" pitchFamily="49" charset="-122"/>
                          <a:ea typeface="黑体" panose="02010609060101010101" pitchFamily="49" charset="-122"/>
                        </a:rPr>
                        <a:t>6</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6.3</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cs typeface="黑体" panose="02010609060101010101" pitchFamily="49" charset="-122"/>
                        </a:rPr>
                        <a:t>6</a:t>
                      </a:r>
                      <a:r>
                        <a:rPr lang="zh-CN" sz="2800" kern="100" dirty="0">
                          <a:effectLst/>
                          <a:latin typeface="黑体" panose="02010609060101010101" pitchFamily="49" charset="-122"/>
                          <a:ea typeface="黑体" panose="02010609060101010101" pitchFamily="49" charset="-122"/>
                          <a:cs typeface="黑体" panose="02010609060101010101" pitchFamily="49" charset="-122"/>
                        </a:rPr>
                        <a:t>～</a:t>
                      </a:r>
                      <a:r>
                        <a:rPr lang="en-US" sz="2800" kern="100" dirty="0">
                          <a:effectLst/>
                          <a:latin typeface="黑体" panose="02010609060101010101" pitchFamily="49" charset="-122"/>
                          <a:ea typeface="黑体" panose="02010609060101010101" pitchFamily="49" charset="-122"/>
                          <a:cs typeface="黑体" panose="02010609060101010101" pitchFamily="49" charset="-122"/>
                        </a:rPr>
                        <a:t>6.3</a:t>
                      </a:r>
                      <a:endParaRPr lang="zh-CN" sz="2000" kern="100" dirty="0">
                        <a:effectLst/>
                        <a:latin typeface="黑体" panose="02010609060101010101" pitchFamily="49" charset="-122"/>
                        <a:ea typeface="黑体" panose="02010609060101010101" pitchFamily="49" charset="-122"/>
                        <a:cs typeface="黑体" panose="02010609060101010101" pitchFamily="49" charset="-122"/>
                      </a:endParaRP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cs typeface="黑体" panose="02010609060101010101" pitchFamily="49" charset="-122"/>
                        </a:rPr>
                        <a:t>6.3</a:t>
                      </a:r>
                      <a:r>
                        <a:rPr lang="zh-CN" sz="2800" kern="100">
                          <a:effectLst/>
                          <a:latin typeface="黑体" panose="02010609060101010101" pitchFamily="49" charset="-122"/>
                          <a:ea typeface="黑体" panose="02010609060101010101" pitchFamily="49" charset="-122"/>
                          <a:cs typeface="黑体" panose="02010609060101010101" pitchFamily="49" charset="-122"/>
                        </a:rPr>
                        <a:t>～</a:t>
                      </a:r>
                      <a:r>
                        <a:rPr lang="en-US" sz="2800" kern="100">
                          <a:effectLst/>
                          <a:latin typeface="黑体" panose="02010609060101010101" pitchFamily="49" charset="-122"/>
                          <a:ea typeface="黑体" panose="02010609060101010101" pitchFamily="49" charset="-122"/>
                          <a:cs typeface="黑体" panose="02010609060101010101" pitchFamily="49" charset="-122"/>
                        </a:rPr>
                        <a:t>6.6</a:t>
                      </a:r>
                      <a:endParaRPr lang="zh-CN" sz="2000" kern="100">
                        <a:effectLst/>
                        <a:latin typeface="黑体" panose="02010609060101010101" pitchFamily="49" charset="-122"/>
                        <a:ea typeface="黑体" panose="02010609060101010101" pitchFamily="49" charset="-122"/>
                        <a:cs typeface="黑体" panose="02010609060101010101" pitchFamily="49" charset="-122"/>
                      </a:endParaRPr>
                    </a:p>
                  </a:txBody>
                  <a:tcPr marL="0" marR="0" marT="0" marB="0" anchor="ctr"/>
                </a:tc>
              </a:tr>
              <a:tr h="472466">
                <a:tc>
                  <a:txBody>
                    <a:bodyPr/>
                    <a:lstStyle/>
                    <a:p>
                      <a:pPr algn="ctr">
                        <a:spcAft>
                          <a:spcPts val="0"/>
                        </a:spcAft>
                      </a:pPr>
                      <a:r>
                        <a:rPr lang="en-US" sz="2800" kern="100">
                          <a:effectLst/>
                          <a:latin typeface="黑体" panose="02010609060101010101" pitchFamily="49" charset="-122"/>
                          <a:ea typeface="黑体" panose="02010609060101010101" pitchFamily="49" charset="-122"/>
                        </a:rPr>
                        <a:t>10</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10.5</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cs typeface="黑体" panose="02010609060101010101" pitchFamily="49" charset="-122"/>
                        </a:rPr>
                        <a:t>10</a:t>
                      </a:r>
                      <a:r>
                        <a:rPr lang="zh-CN" sz="2800" kern="100" dirty="0">
                          <a:effectLst/>
                          <a:latin typeface="黑体" panose="02010609060101010101" pitchFamily="49" charset="-122"/>
                          <a:ea typeface="黑体" panose="02010609060101010101" pitchFamily="49" charset="-122"/>
                          <a:cs typeface="黑体" panose="02010609060101010101" pitchFamily="49" charset="-122"/>
                        </a:rPr>
                        <a:t>～</a:t>
                      </a:r>
                      <a:r>
                        <a:rPr lang="en-US" sz="2800" kern="100" dirty="0">
                          <a:effectLst/>
                          <a:latin typeface="黑体" panose="02010609060101010101" pitchFamily="49" charset="-122"/>
                          <a:ea typeface="黑体" panose="02010609060101010101" pitchFamily="49" charset="-122"/>
                          <a:cs typeface="黑体" panose="02010609060101010101" pitchFamily="49" charset="-122"/>
                        </a:rPr>
                        <a:t>10.5</a:t>
                      </a:r>
                      <a:endParaRPr lang="zh-CN" sz="2000" kern="100" dirty="0">
                        <a:effectLst/>
                        <a:latin typeface="黑体" panose="02010609060101010101" pitchFamily="49" charset="-122"/>
                        <a:ea typeface="黑体" panose="02010609060101010101" pitchFamily="49" charset="-122"/>
                        <a:cs typeface="黑体" panose="02010609060101010101" pitchFamily="49" charset="-122"/>
                      </a:endParaRP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cs typeface="黑体" panose="02010609060101010101" pitchFamily="49" charset="-122"/>
                        </a:rPr>
                        <a:t>10.5</a:t>
                      </a:r>
                      <a:r>
                        <a:rPr lang="zh-CN" sz="2800" kern="100">
                          <a:effectLst/>
                          <a:latin typeface="黑体" panose="02010609060101010101" pitchFamily="49" charset="-122"/>
                          <a:ea typeface="黑体" panose="02010609060101010101" pitchFamily="49" charset="-122"/>
                          <a:cs typeface="黑体" panose="02010609060101010101" pitchFamily="49" charset="-122"/>
                        </a:rPr>
                        <a:t>～</a:t>
                      </a:r>
                      <a:r>
                        <a:rPr lang="en-US" sz="2800" kern="100">
                          <a:effectLst/>
                          <a:latin typeface="黑体" panose="02010609060101010101" pitchFamily="49" charset="-122"/>
                          <a:ea typeface="黑体" panose="02010609060101010101" pitchFamily="49" charset="-122"/>
                          <a:cs typeface="黑体" panose="02010609060101010101" pitchFamily="49" charset="-122"/>
                        </a:rPr>
                        <a:t>11</a:t>
                      </a:r>
                      <a:endParaRPr lang="zh-CN" sz="2000" kern="100">
                        <a:effectLst/>
                        <a:latin typeface="黑体" panose="02010609060101010101" pitchFamily="49" charset="-122"/>
                        <a:ea typeface="黑体" panose="02010609060101010101" pitchFamily="49" charset="-122"/>
                        <a:cs typeface="黑体" panose="02010609060101010101" pitchFamily="49" charset="-122"/>
                      </a:endParaRPr>
                    </a:p>
                  </a:txBody>
                  <a:tcPr marL="0" marR="0" marT="0" marB="0" anchor="ctr"/>
                </a:tc>
              </a:tr>
              <a:tr h="493606">
                <a:tc>
                  <a:txBody>
                    <a:bodyPr/>
                    <a:lstStyle/>
                    <a:p>
                      <a:pPr algn="ctr">
                        <a:spcAft>
                          <a:spcPts val="0"/>
                        </a:spcAft>
                      </a:pPr>
                      <a:r>
                        <a:rPr lang="en-US" sz="2800" kern="100">
                          <a:effectLst/>
                          <a:latin typeface="黑体" panose="02010609060101010101" pitchFamily="49" charset="-122"/>
                          <a:ea typeface="黑体" panose="02010609060101010101" pitchFamily="49" charset="-122"/>
                        </a:rPr>
                        <a:t>35</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13.8</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35</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38.5</a:t>
                      </a:r>
                    </a:p>
                  </a:txBody>
                  <a:tcPr marL="0" marR="0" marT="0" marB="0" anchor="ctr"/>
                </a:tc>
              </a:tr>
              <a:tr h="485151">
                <a:tc>
                  <a:txBody>
                    <a:bodyPr/>
                    <a:lstStyle/>
                    <a:p>
                      <a:pPr algn="ctr">
                        <a:spcAft>
                          <a:spcPts val="0"/>
                        </a:spcAft>
                      </a:pPr>
                      <a:r>
                        <a:rPr lang="en-US" sz="2800" kern="100">
                          <a:effectLst/>
                          <a:latin typeface="黑体" panose="02010609060101010101" pitchFamily="49" charset="-122"/>
                          <a:ea typeface="黑体" panose="02010609060101010101" pitchFamily="49" charset="-122"/>
                        </a:rPr>
                        <a:t>110</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15.75</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110</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121</a:t>
                      </a:r>
                    </a:p>
                  </a:txBody>
                  <a:tcPr marL="0" marR="0" marT="0" marB="0" anchor="ctr"/>
                </a:tc>
              </a:tr>
              <a:tr h="460841">
                <a:tc>
                  <a:txBody>
                    <a:bodyPr/>
                    <a:lstStyle/>
                    <a:p>
                      <a:pPr algn="ctr">
                        <a:spcAft>
                          <a:spcPts val="0"/>
                        </a:spcAft>
                      </a:pPr>
                      <a:r>
                        <a:rPr lang="en-US" sz="2800" kern="100">
                          <a:effectLst/>
                          <a:latin typeface="黑体" panose="02010609060101010101" pitchFamily="49" charset="-122"/>
                          <a:ea typeface="黑体" panose="02010609060101010101" pitchFamily="49" charset="-122"/>
                        </a:rPr>
                        <a:t>220</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18.00</a:t>
                      </a:r>
                    </a:p>
                  </a:txBody>
                  <a:tcPr marL="0" marR="0" marT="0" marB="0" anchor="ctr"/>
                </a:tc>
                <a:tc>
                  <a:txBody>
                    <a:bodyPr/>
                    <a:lstStyle/>
                    <a:p>
                      <a:pPr algn="ctr">
                        <a:spcAft>
                          <a:spcPts val="0"/>
                        </a:spcAft>
                      </a:pPr>
                      <a:r>
                        <a:rPr lang="en-US" sz="2800" kern="100">
                          <a:effectLst/>
                          <a:latin typeface="黑体" panose="02010609060101010101" pitchFamily="49" charset="-122"/>
                          <a:ea typeface="黑体" panose="02010609060101010101" pitchFamily="49" charset="-122"/>
                        </a:rPr>
                        <a:t>220</a:t>
                      </a:r>
                    </a:p>
                  </a:txBody>
                  <a:tcPr marL="0" marR="0" marT="0" marB="0" anchor="ctr"/>
                </a:tc>
                <a:tc>
                  <a:txBody>
                    <a:bodyPr/>
                    <a:lstStyle/>
                    <a:p>
                      <a:pPr algn="ctr">
                        <a:spcAft>
                          <a:spcPts val="0"/>
                        </a:spcAft>
                      </a:pPr>
                      <a:r>
                        <a:rPr lang="en-US" sz="2800" kern="100" dirty="0">
                          <a:effectLst/>
                          <a:latin typeface="黑体" panose="02010609060101010101" pitchFamily="49" charset="-122"/>
                          <a:ea typeface="黑体" panose="02010609060101010101" pitchFamily="49" charset="-122"/>
                        </a:rPr>
                        <a:t>242</a:t>
                      </a:r>
                    </a:p>
                  </a:txBody>
                  <a:tcPr marL="0" marR="0" marT="0" marB="0" anchor="ctr"/>
                </a:tc>
              </a:tr>
            </a:tbl>
          </a:graphicData>
        </a:graphic>
      </p:graphicFrame>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Rectangle 3"/>
          <p:cNvSpPr txBox="1">
            <a:spLocks noChangeArrowheads="1"/>
          </p:cNvSpPr>
          <p:nvPr>
            <p:custDataLst>
              <p:tags r:id="rId2"/>
            </p:custDataLst>
          </p:nvPr>
        </p:nvSpPr>
        <p:spPr>
          <a:xfrm>
            <a:off x="380048" y="1363980"/>
            <a:ext cx="82296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buNone/>
            </a:pPr>
            <a:r>
              <a:rPr lang="zh-CN" altLang="en-US" b="1" dirty="0" smtClean="0">
                <a:solidFill>
                  <a:schemeClr val="dk1"/>
                </a:solidFill>
                <a:latin typeface="黑体" panose="02010609060101010101" pitchFamily="49" charset="-122"/>
                <a:ea typeface="黑体" panose="02010609060101010101" pitchFamily="49" charset="-122"/>
              </a:rPr>
              <a:t>几个概念：</a:t>
            </a:r>
          </a:p>
          <a:p>
            <a:r>
              <a:rPr lang="en-US" altLang="zh-CN" sz="2800" b="1" dirty="0" smtClean="0">
                <a:solidFill>
                  <a:schemeClr val="dk1"/>
                </a:solidFill>
                <a:latin typeface="黑体" panose="02010609060101010101" pitchFamily="49" charset="-122"/>
                <a:ea typeface="黑体" panose="02010609060101010101" pitchFamily="49" charset="-122"/>
              </a:rPr>
              <a:t>1.</a:t>
            </a:r>
            <a:r>
              <a:rPr lang="zh-CN" altLang="en-US" sz="2800" b="1" dirty="0" smtClean="0">
                <a:solidFill>
                  <a:schemeClr val="dk1"/>
                </a:solidFill>
                <a:latin typeface="黑体" panose="02010609060101010101" pitchFamily="49" charset="-122"/>
                <a:ea typeface="黑体" panose="02010609060101010101" pitchFamily="49" charset="-122"/>
              </a:rPr>
              <a:t>电力网</a:t>
            </a:r>
          </a:p>
          <a:p>
            <a:r>
              <a:rPr lang="zh-CN" altLang="en-US" sz="2800" b="1" dirty="0" smtClean="0">
                <a:solidFill>
                  <a:schemeClr val="dk1"/>
                </a:solidFill>
                <a:latin typeface="黑体" panose="02010609060101010101" pitchFamily="49" charset="-122"/>
                <a:ea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rPr>
              <a:t>1</a:t>
            </a:r>
            <a:r>
              <a:rPr lang="zh-CN" altLang="en-US" sz="2800" b="1" dirty="0" smtClean="0">
                <a:solidFill>
                  <a:schemeClr val="dk1"/>
                </a:solidFill>
                <a:latin typeface="黑体" panose="02010609060101010101" pitchFamily="49" charset="-122"/>
                <a:ea typeface="黑体" panose="02010609060101010101" pitchFamily="49" charset="-122"/>
              </a:rPr>
              <a:t>）定义：</a:t>
            </a:r>
            <a:r>
              <a:rPr lang="zh-CN" altLang="en-US" sz="2800" dirty="0" smtClean="0">
                <a:solidFill>
                  <a:schemeClr val="dk1"/>
                </a:solidFill>
                <a:latin typeface="黑体" panose="02010609060101010101" pitchFamily="49" charset="-122"/>
                <a:ea typeface="黑体" panose="02010609060101010101" pitchFamily="49" charset="-122"/>
              </a:rPr>
              <a:t>电能从发电厂传输到用户要通过的导线系统。</a:t>
            </a:r>
          </a:p>
          <a:p>
            <a:r>
              <a:rPr lang="zh-CN" sz="2800" b="1" dirty="0" smtClean="0">
                <a:solidFill>
                  <a:schemeClr val="dk1"/>
                </a:solidFill>
                <a:latin typeface="黑体" panose="02010609060101010101" pitchFamily="49" charset="-122"/>
                <a:ea typeface="黑体" panose="02010609060101010101" pitchFamily="49" charset="-122"/>
              </a:rPr>
              <a:t>（</a:t>
            </a:r>
            <a:r>
              <a:rPr lang="en-US" altLang="zh-CN" sz="2800" b="1" dirty="0" smtClean="0">
                <a:solidFill>
                  <a:schemeClr val="dk1"/>
                </a:solidFill>
                <a:latin typeface="黑体" panose="02010609060101010101" pitchFamily="49" charset="-122"/>
                <a:ea typeface="黑体" panose="02010609060101010101" pitchFamily="49" charset="-122"/>
              </a:rPr>
              <a:t>2</a:t>
            </a:r>
            <a:r>
              <a:rPr lang="zh-CN" altLang="en-US" sz="2800" b="1" dirty="0" smtClean="0">
                <a:solidFill>
                  <a:schemeClr val="dk1"/>
                </a:solidFill>
                <a:latin typeface="黑体" panose="02010609060101010101" pitchFamily="49" charset="-122"/>
                <a:ea typeface="黑体" panose="02010609060101010101" pitchFamily="49" charset="-122"/>
              </a:rPr>
              <a:t>）分类</a:t>
            </a:r>
            <a:r>
              <a:rPr lang="zh-CN" altLang="en-US" sz="2800" dirty="0" smtClean="0">
                <a:solidFill>
                  <a:schemeClr val="dk1"/>
                </a:solidFill>
                <a:latin typeface="黑体" panose="02010609060101010101" pitchFamily="49" charset="-122"/>
                <a:ea typeface="黑体" panose="02010609060101010101" pitchFamily="49" charset="-122"/>
              </a:rPr>
              <a:t>：按功能常分为输电网和配电网两大部分。</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68313" y="1314815"/>
            <a:ext cx="8229600" cy="51736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b="1" dirty="0">
                <a:solidFill>
                  <a:schemeClr val="dk1"/>
                </a:solidFill>
                <a:latin typeface="黑体" panose="02010609060101010101" pitchFamily="49" charset="-122"/>
                <a:ea typeface="黑体" panose="02010609060101010101" pitchFamily="49" charset="-122"/>
                <a:cs typeface="黑体" panose="02010609060101010101" pitchFamily="49" charset="-122"/>
              </a:rPr>
              <a:t>输电网：</a:t>
            </a:r>
          </a:p>
          <a:p>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）定义：</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由</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35KV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及以上的输电线路和与其相连接的变电所组成，是电力系统的主要网络</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作用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：将电能输送到各个地区的配电网或直接送给大型的工业企业用户</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我国</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国家标准中规定输电网的额定电压为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35KV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110KV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220KV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330KV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500KV</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等</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输送电能的距离越远，要求输电线的电压越高。</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5" name="Rectangle 3"/>
          <p:cNvSpPr txBox="1">
            <a:spLocks noChangeArrowheads="1"/>
          </p:cNvSpPr>
          <p:nvPr>
            <p:custDataLst>
              <p:tags r:id="rId2"/>
            </p:custDataLst>
          </p:nvPr>
        </p:nvSpPr>
        <p:spPr>
          <a:xfrm>
            <a:off x="471202" y="1721080"/>
            <a:ext cx="8229600" cy="2586831"/>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b="1" dirty="0" smtClean="0">
                <a:solidFill>
                  <a:schemeClr val="dk1"/>
                </a:solidFill>
                <a:latin typeface="黑体" panose="02010609060101010101" pitchFamily="49" charset="-122"/>
                <a:ea typeface="黑体" panose="02010609060101010101" pitchFamily="49" charset="-122"/>
                <a:cs typeface="黑体" panose="02010609060101010101" pitchFamily="49" charset="-122"/>
                <a:sym typeface="+mn-ea"/>
              </a:rPr>
              <a:t>配电网</a:t>
            </a:r>
            <a:endParaRPr lang="en-US" altLang="zh-CN" b="1"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）定义：由</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及以下的配电线路和配电变压器所</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组成</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smtClean="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作用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：将电力分配到各类用户。</a:t>
            </a: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 </a:t>
            </a:r>
          </a:p>
        </p:txBody>
      </p:sp>
      <p:grpSp>
        <p:nvGrpSpPr>
          <p:cNvPr id="4" name="组合 3"/>
          <p:cNvGrpSpPr/>
          <p:nvPr/>
        </p:nvGrpSpPr>
        <p:grpSpPr>
          <a:xfrm>
            <a:off x="104140" y="361315"/>
            <a:ext cx="9046210" cy="521970"/>
            <a:chOff x="164" y="569"/>
            <a:chExt cx="14246" cy="822"/>
          </a:xfrm>
        </p:grpSpPr>
        <p:sp>
          <p:nvSpPr>
            <p:cNvPr id="2" name="文本框 1"/>
            <p:cNvSpPr txBox="1"/>
            <p:nvPr/>
          </p:nvSpPr>
          <p:spPr>
            <a:xfrm>
              <a:off x="164" y="569"/>
              <a:ext cx="12276" cy="822"/>
            </a:xfrm>
            <a:prstGeom prst="rect">
              <a:avLst/>
            </a:prstGeom>
            <a:noFill/>
          </p:spPr>
          <p:txBody>
            <a:bodyPr wrap="square" rtlCol="0" anchor="t">
              <a:spAutoFit/>
            </a:bodyPr>
            <a:lstStyle/>
            <a:p>
              <a:pPr>
                <a:spcBef>
                  <a:spcPct val="50000"/>
                </a:spcBef>
              </a:pPr>
              <a:r>
                <a:rPr kumimoji="1" lang="zh-CN" altLang="en-US" sz="2800" b="1" dirty="0" smtClean="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单元6.1 发电与输电概述</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b047a6f6-948f-48f5-9a12-ee0d6eda6c5f"/>
  <p:tag name="COMMONDATA" val="eyJoZGlkIjoiN2Q2YWFjYjJiZGJlNTVhNGM1YjczNDljNDM2MzAzMWEifQ=="/>
  <p:tag name="commondata" val="eyJoZGlkIjoiODNhYjQxZGU2OWJiYTljMGVkNWMwMzJlN2JlNmY5ZDQ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3.xml><?xml version="1.0" encoding="utf-8"?>
<p:tagLst xmlns:a="http://schemas.openxmlformats.org/drawingml/2006/main" xmlns:r="http://schemas.openxmlformats.org/officeDocument/2006/relationships"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7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1674</Words>
  <Application>Microsoft Office PowerPoint</Application>
  <PresentationFormat>全屏显示(4:3)</PresentationFormat>
  <Paragraphs>206</Paragraphs>
  <Slides>21</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21</vt:i4>
      </vt:variant>
    </vt:vector>
  </HeadingPairs>
  <TitlesOfParts>
    <vt:vector size="24" baseType="lpstr">
      <vt:lpstr>第一PPT模板网-WWW.1PPT.COM</vt:lpstr>
      <vt:lpstr>1_Office 主题</vt:lpstr>
      <vt:lpstr>BMP 图像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User</cp:lastModifiedBy>
  <cp:revision>1227</cp:revision>
  <dcterms:created xsi:type="dcterms:W3CDTF">2015-12-14T01:43:00Z</dcterms:created>
  <dcterms:modified xsi:type="dcterms:W3CDTF">2025-07-13T09:36:21Z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34BD7028F35349898121490635B95469_13</vt:lpwstr>
  </property>
  <property fmtid="{D5CDD505-2E9C-101B-9397-08002B2CF9AE}" pid="3" name="KSOProductBuildVer">
    <vt:lpwstr>2052-12.1.0.20784</vt:lpwstr>
  </property>
</Properties>
</file>